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62" r:id="rId2"/>
    <p:sldId id="363" r:id="rId3"/>
    <p:sldId id="364" r:id="rId4"/>
    <p:sldId id="340" r:id="rId5"/>
    <p:sldId id="354" r:id="rId6"/>
    <p:sldId id="365" r:id="rId7"/>
    <p:sldId id="366" r:id="rId8"/>
    <p:sldId id="367" r:id="rId9"/>
    <p:sldId id="368" r:id="rId10"/>
    <p:sldId id="369" r:id="rId11"/>
    <p:sldId id="370" r:id="rId12"/>
    <p:sldId id="372" r:id="rId13"/>
    <p:sldId id="371" r:id="rId14"/>
    <p:sldId id="373" r:id="rId15"/>
    <p:sldId id="374" r:id="rId16"/>
    <p:sldId id="375" r:id="rId17"/>
    <p:sldId id="377" r:id="rId18"/>
    <p:sldId id="378" r:id="rId19"/>
    <p:sldId id="37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70C0"/>
    <a:srgbClr val="C00000"/>
    <a:srgbClr val="08519C"/>
    <a:srgbClr val="238B45"/>
    <a:srgbClr val="4472C4"/>
    <a:srgbClr val="006D2C"/>
    <a:srgbClr val="FF0000"/>
    <a:srgbClr val="E6E6E6"/>
    <a:srgbClr val="41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27" autoAdjust="0"/>
    <p:restoredTop sz="85041" autoAdjust="0"/>
  </p:normalViewPr>
  <p:slideViewPr>
    <p:cSldViewPr snapToGrid="0">
      <p:cViewPr>
        <p:scale>
          <a:sx n="33" d="100"/>
          <a:sy n="33" d="100"/>
        </p:scale>
        <p:origin x="1674" y="1458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9205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49933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8687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9974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88419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1791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15641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2256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371505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8456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0079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Cours_6_2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46342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94164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625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54597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4163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888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549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2019-11-29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3.png"/><Relationship Id="rId3" Type="http://schemas.openxmlformats.org/officeDocument/2006/relationships/image" Target="../media/image36.png"/><Relationship Id="rId21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8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37.png"/><Relationship Id="rId10" Type="http://schemas.openxmlformats.org/officeDocument/2006/relationships/image" Target="../media/image23.png"/><Relationship Id="rId19" Type="http://schemas.openxmlformats.org/officeDocument/2006/relationships/image" Target="../media/image3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4006645" y="0"/>
            <a:ext cx="20205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1353008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5400" b="1" dirty="0"/>
              <a:t>RÉSEAUX DE NEURONES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1324F-07D0-44F9-ADAC-C5541DD88A3F}"/>
              </a:ext>
            </a:extLst>
          </p:cNvPr>
          <p:cNvSpPr txBox="1"/>
          <p:nvPr/>
        </p:nvSpPr>
        <p:spPr>
          <a:xfrm>
            <a:off x="-4006645" y="2919669"/>
            <a:ext cx="20205289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fr-CA" sz="5400" b="1" dirty="0"/>
              <a:t>PANDEMONIUM</a:t>
            </a:r>
          </a:p>
          <a:p>
            <a:pPr marL="914400" indent="-914400">
              <a:buAutoNum type="arabicPeriod"/>
            </a:pPr>
            <a:r>
              <a:rPr lang="fr-CA" sz="5400" b="1" dirty="0"/>
              <a:t>PERCEPTRON</a:t>
            </a:r>
          </a:p>
          <a:p>
            <a:r>
              <a:rPr lang="fr-CA" sz="4800" b="1" dirty="0"/>
              <a:t>	3.1. RÉGRESSION LOGISTIQUE</a:t>
            </a:r>
          </a:p>
          <a:p>
            <a:r>
              <a:rPr lang="fr-CA" sz="4800" b="1" dirty="0"/>
              <a:t>	3.2. PROPAGATION VERS L’AVANT</a:t>
            </a:r>
          </a:p>
          <a:p>
            <a:r>
              <a:rPr lang="fr-CA" sz="4800" b="1" dirty="0"/>
              <a:t>	3.3. FONCTION DE PERTE</a:t>
            </a:r>
          </a:p>
          <a:p>
            <a:r>
              <a:rPr lang="fr-CA" sz="4800" b="1" dirty="0"/>
              <a:t>	3.4. RÉTROPROPAGATION</a:t>
            </a:r>
          </a:p>
          <a:p>
            <a:r>
              <a:rPr lang="fr-CA" sz="5400" b="1" dirty="0"/>
              <a:t>3.	RÉSEAUX DE NEURONES CONVOLUTIONNELS (CNN)</a:t>
            </a:r>
          </a:p>
          <a:p>
            <a:pPr marL="914400" indent="-914400">
              <a:buAutoNum type="arabicPeriod" startAt="4"/>
            </a:pPr>
            <a:r>
              <a:rPr lang="fr-CA" sz="5400" b="1" dirty="0"/>
              <a:t>RÉSEAUX DE NEURONES RÉCURRENTS (RNN)</a:t>
            </a:r>
          </a:p>
          <a:p>
            <a:r>
              <a:rPr lang="fr-CA" sz="4800" b="1" dirty="0"/>
              <a:t>	4.1. « SAVEUR VANILLE »</a:t>
            </a:r>
          </a:p>
          <a:p>
            <a:r>
              <a:rPr lang="fr-CA" sz="4800" b="1" dirty="0"/>
              <a:t>	4.2. LSTM</a:t>
            </a:r>
          </a:p>
          <a:p>
            <a:r>
              <a:rPr lang="fr-CA" sz="4800" b="1" dirty="0"/>
              <a:t>	4.3. GRU</a:t>
            </a:r>
          </a:p>
          <a:p>
            <a:r>
              <a:rPr lang="fr-CA" sz="5400" b="1" dirty="0"/>
              <a:t>5.	RÉSEAUX GÉNÉRATIFS ANTAGONISTES</a:t>
            </a:r>
          </a:p>
          <a:p>
            <a:r>
              <a:rPr lang="fr-CA" sz="5400" b="1" dirty="0"/>
              <a:t>6.	AUTOENCODEURS</a:t>
            </a:r>
          </a:p>
        </p:txBody>
      </p:sp>
    </p:spTree>
    <p:extLst>
      <p:ext uri="{BB962C8B-B14F-4D97-AF65-F5344CB8AC3E}">
        <p14:creationId xmlns:p14="http://schemas.microsoft.com/office/powerpoint/2010/main" val="3817135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249299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Le perceptron </a:t>
            </a:r>
            <a:r>
              <a:rPr lang="en-US" altLang="fr-FR" sz="4000" b="1" dirty="0" err="1"/>
              <a:t>est</a:t>
            </a:r>
            <a:r>
              <a:rPr lang="en-US" altLang="fr-FR" sz="4000" b="1" dirty="0"/>
              <a:t> </a:t>
            </a:r>
            <a:r>
              <a:rPr lang="en-US" altLang="fr-FR" sz="4000" b="1" dirty="0" err="1"/>
              <a:t>l’unite</a:t>
            </a:r>
            <a:r>
              <a:rPr lang="en-US" altLang="fr-FR" sz="4000" b="1" dirty="0"/>
              <a:t> de </a:t>
            </a:r>
            <a:r>
              <a:rPr lang="en-US" altLang="fr-FR" sz="4000" b="1" dirty="0" err="1"/>
              <a:t>traitement</a:t>
            </a:r>
            <a:r>
              <a:rPr lang="en-US" altLang="fr-FR" sz="4000" b="1" dirty="0"/>
              <a:t> de base d’un reseau de </a:t>
            </a:r>
            <a:r>
              <a:rPr lang="en-US" altLang="fr-FR" sz="4000" b="1" dirty="0" err="1"/>
              <a:t>neurone</a:t>
            </a:r>
            <a:r>
              <a:rPr lang="en-US" altLang="fr-FR" sz="4000" b="1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/>
              <p:nvPr/>
            </p:nvSpPr>
            <p:spPr>
              <a:xfrm>
                <a:off x="-484766" y="11273489"/>
                <a:ext cx="12192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fr-CA" sz="4000" b="0" dirty="0"/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4000" dirty="0"/>
              </a:p>
              <a:p>
                <a:pPr/>
                <a:endParaRPr lang="fr-CA" sz="4000" dirty="0"/>
              </a:p>
              <a:p>
                <a:pPr/>
                <a:r>
                  <a:rPr lang="fr-CA" sz="4000" dirty="0"/>
                  <a:t>Même chose qu’écrire…: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4766" y="11273489"/>
                <a:ext cx="12192000" cy="3785652"/>
              </a:xfrm>
              <a:prstGeom prst="rect">
                <a:avLst/>
              </a:prstGeom>
              <a:blipFill>
                <a:blip r:embed="rId3"/>
                <a:stretch>
                  <a:fillRect l="-175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-104098" y="1394974"/>
            <a:ext cx="12309877" cy="9427881"/>
            <a:chOff x="-104098" y="1394974"/>
            <a:chExt cx="12309877" cy="94278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-104098" y="3917804"/>
              <a:ext cx="12309877" cy="6905051"/>
              <a:chOff x="-104098" y="1212704"/>
              <a:chExt cx="12309877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/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5823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249299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Le perceptron </a:t>
            </a:r>
            <a:r>
              <a:rPr lang="en-US" altLang="fr-FR" sz="4000" b="1" dirty="0" err="1"/>
              <a:t>est</a:t>
            </a:r>
            <a:r>
              <a:rPr lang="en-US" altLang="fr-FR" sz="4000" b="1" dirty="0"/>
              <a:t> </a:t>
            </a:r>
            <a:r>
              <a:rPr lang="en-US" altLang="fr-FR" sz="4000" b="1" dirty="0" err="1"/>
              <a:t>l’unite</a:t>
            </a:r>
            <a:r>
              <a:rPr lang="en-US" altLang="fr-FR" sz="4000" b="1" dirty="0"/>
              <a:t> de </a:t>
            </a:r>
            <a:r>
              <a:rPr lang="en-US" altLang="fr-FR" sz="4000" b="1" dirty="0" err="1"/>
              <a:t>traitement</a:t>
            </a:r>
            <a:r>
              <a:rPr lang="en-US" altLang="fr-FR" sz="4000" b="1" dirty="0"/>
              <a:t> de base d’un reseau de </a:t>
            </a:r>
            <a:r>
              <a:rPr lang="en-US" altLang="fr-FR" sz="4000" b="1" dirty="0" err="1"/>
              <a:t>neurone</a:t>
            </a:r>
            <a:r>
              <a:rPr lang="en-US" altLang="fr-FR" sz="4000" b="1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/>
              <p:nvPr/>
            </p:nvSpPr>
            <p:spPr>
              <a:xfrm>
                <a:off x="0" y="11273489"/>
                <a:ext cx="12205772" cy="6617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fr-CA" sz="4000" dirty="0"/>
                  <a:t>Le traitement est divisé en deux étapes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multiplie chaque entrée par un poids de </a:t>
                </a:r>
                <a:br>
                  <a:rPr lang="fr-CA" sz="4000" dirty="0"/>
                </a:br>
                <a:r>
                  <a:rPr lang="fr-CA" sz="4000" dirty="0"/>
                  <a:t>connexion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CA" sz="4000" dirty="0"/>
                  <a:t>, puis on fait la somme de tous ces produits.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fonction effectué cette somme des produits est ici notée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première étape correspond à une transformation linéaire.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4000" dirty="0"/>
                  <a:t>On transforme ce résultat à l’aide d’une fonction </a:t>
                </a:r>
                <a:br>
                  <a:rPr lang="fr-CA" sz="4000" dirty="0"/>
                </a:br>
                <a:r>
                  <a:rPr lang="fr-CA" sz="4000" dirty="0"/>
                  <a:t>non linéaire.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Cette fonction est ici notée </a:t>
                </a:r>
                <a14:m>
                  <m:oMath xmlns:m="http://schemas.openxmlformats.org/officeDocument/2006/math"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8DD780-1DD1-4ED2-8C7A-F6FC808A4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273489"/>
                <a:ext cx="12205772" cy="6617196"/>
              </a:xfrm>
              <a:prstGeom prst="rect">
                <a:avLst/>
              </a:prstGeom>
              <a:blipFill>
                <a:blip r:embed="rId3"/>
                <a:stretch>
                  <a:fillRect l="-1798" t="-1657" r="-849" b="-29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-104098" y="1394974"/>
            <a:ext cx="12309877" cy="9427881"/>
            <a:chOff x="-104098" y="1394974"/>
            <a:chExt cx="12309877" cy="94278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-104098" y="3917804"/>
              <a:ext cx="12309877" cy="6905051"/>
              <a:chOff x="-104098" y="1212704"/>
              <a:chExt cx="12309877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/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6174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3.1. RÉGRESSION LOGISTIQUE</a:t>
            </a:r>
          </a:p>
        </p:txBody>
      </p:sp>
    </p:spTree>
    <p:extLst>
      <p:ext uri="{BB962C8B-B14F-4D97-AF65-F5344CB8AC3E}">
        <p14:creationId xmlns:p14="http://schemas.microsoft.com/office/powerpoint/2010/main" val="411898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3.1. RÉGRESSION LOGISTIQUE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La fonction non linéaire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fr-CA" sz="4000" b="1" dirty="0"/>
                  <a:t> peut prendre plusieurs formes.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blipFill>
                <a:blip r:embed="rId3"/>
                <a:stretch>
                  <a:fillRect l="-1609" t="-15517" b="-3620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8DD780-1DD1-4ED2-8C7A-F6FC808A4A27}"/>
              </a:ext>
            </a:extLst>
          </p:cNvPr>
          <p:cNvSpPr txBox="1"/>
          <p:nvPr/>
        </p:nvSpPr>
        <p:spPr>
          <a:xfrm>
            <a:off x="0" y="11273489"/>
            <a:ext cx="12205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CA" sz="4000" dirty="0"/>
              <a:t>Une forme qui a longtemps utilisée, correspond à la fonction </a:t>
            </a:r>
            <a:r>
              <a:rPr lang="fr-CA" sz="4000" dirty="0" err="1"/>
              <a:t>sigmoid</a:t>
            </a:r>
            <a:r>
              <a:rPr lang="fr-CA" sz="4000" dirty="0"/>
              <a:t>, que nous avons déjà rencontrée dans le cadre de la régression logistique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-104098" y="1394974"/>
            <a:ext cx="12309877" cy="9427881"/>
            <a:chOff x="-104098" y="1394974"/>
            <a:chExt cx="12309877" cy="94278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-104098" y="3917804"/>
              <a:ext cx="12309877" cy="6905051"/>
              <a:chOff x="-104098" y="1212704"/>
              <a:chExt cx="12309877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/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FA3188-7400-4A10-985D-246772C1CBC1}"/>
              </a:ext>
            </a:extLst>
          </p:cNvPr>
          <p:cNvCxnSpPr>
            <a:cxnSpLocks/>
          </p:cNvCxnSpPr>
          <p:nvPr/>
        </p:nvCxnSpPr>
        <p:spPr>
          <a:xfrm flipV="1">
            <a:off x="2818385" y="14107424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27F2B7-5D3E-4075-9FBD-60542DB7EF45}"/>
              </a:ext>
            </a:extLst>
          </p:cNvPr>
          <p:cNvCxnSpPr>
            <a:cxnSpLocks/>
          </p:cNvCxnSpPr>
          <p:nvPr/>
        </p:nvCxnSpPr>
        <p:spPr>
          <a:xfrm>
            <a:off x="-16024" y="17891593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/>
              <p:nvPr/>
            </p:nvSpPr>
            <p:spPr>
              <a:xfrm>
                <a:off x="4089048" y="17976822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48" y="17976822"/>
                <a:ext cx="2837443" cy="7335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/>
              <p:nvPr/>
            </p:nvSpPr>
            <p:spPr>
              <a:xfrm>
                <a:off x="1251542" y="13745744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42" y="13745744"/>
                <a:ext cx="1356853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/>
              <p:nvPr/>
            </p:nvSpPr>
            <p:spPr>
              <a:xfrm>
                <a:off x="1968357" y="17804938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57" y="17804938"/>
                <a:ext cx="1224013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/>
              <p:nvPr/>
            </p:nvSpPr>
            <p:spPr>
              <a:xfrm>
                <a:off x="917319" y="14475103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19" y="14475103"/>
                <a:ext cx="1270471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/>
              <p:nvPr/>
            </p:nvSpPr>
            <p:spPr>
              <a:xfrm>
                <a:off x="770960" y="159241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0" y="15924158"/>
                <a:ext cx="1270471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A2E68-ED07-4453-93AE-824FDA0230EC}"/>
              </a:ext>
            </a:extLst>
          </p:cNvPr>
          <p:cNvCxnSpPr>
            <a:cxnSpLocks/>
          </p:cNvCxnSpPr>
          <p:nvPr/>
        </p:nvCxnSpPr>
        <p:spPr>
          <a:xfrm flipH="1">
            <a:off x="1795494" y="14824214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ABDB65-E04A-4AA0-9968-342C2305B354}"/>
              </a:ext>
            </a:extLst>
          </p:cNvPr>
          <p:cNvCxnSpPr>
            <a:cxnSpLocks/>
          </p:cNvCxnSpPr>
          <p:nvPr/>
        </p:nvCxnSpPr>
        <p:spPr>
          <a:xfrm flipH="1">
            <a:off x="1795495" y="16334706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9A76C8-EE84-4D87-9F88-069EDF3BDD5C}"/>
              </a:ext>
            </a:extLst>
          </p:cNvPr>
          <p:cNvGrpSpPr/>
          <p:nvPr/>
        </p:nvGrpSpPr>
        <p:grpSpPr>
          <a:xfrm>
            <a:off x="151872" y="14831109"/>
            <a:ext cx="5231110" cy="2984190"/>
            <a:chOff x="791865" y="2260600"/>
            <a:chExt cx="5231110" cy="298419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7B3AFF-766F-4BCA-900B-AB6FEE77CA09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26955D7D-FF79-4E4E-9D63-E5C024F76F85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4F87BD-4B04-4ED2-BBE7-00170BC709B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F9532B-BBBC-4A2F-84FF-7F57F3746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EBA1E4-1E4D-4968-8770-EBD3A7A2D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7F18F12-8F0A-4DFC-BEE0-3BA85D9E047A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6F2A94-904E-4BD6-9CE6-E2CA6EFCF34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70A01A7-69A1-4ED1-A6C0-D05ACC05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/>
              <p:nvPr/>
            </p:nvSpPr>
            <p:spPr>
              <a:xfrm>
                <a:off x="4385229" y="13573603"/>
                <a:ext cx="5831153" cy="1363515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  <m:sub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fr-CA" sz="40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229" y="13573603"/>
                <a:ext cx="5831153" cy="136351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842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3.1. RÉGRESSION LOGISTIQUE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La fonction non linéaire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fr-CA" sz="4000" b="1" dirty="0"/>
                  <a:t> peut prendre plusieurs formes.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707886"/>
              </a:xfrm>
              <a:prstGeom prst="rect">
                <a:avLst/>
              </a:prstGeom>
              <a:blipFill>
                <a:blip r:embed="rId3"/>
                <a:stretch>
                  <a:fillRect l="-1609" t="-15517" b="-36207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68DD780-1DD1-4ED2-8C7A-F6FC808A4A27}"/>
              </a:ext>
            </a:extLst>
          </p:cNvPr>
          <p:cNvSpPr txBox="1"/>
          <p:nvPr/>
        </p:nvSpPr>
        <p:spPr>
          <a:xfrm>
            <a:off x="0" y="11273489"/>
            <a:ext cx="12205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CA" sz="4000" dirty="0"/>
              <a:t>Ici, en utilisant la notation du perceptron, on obtient 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-104098" y="1394974"/>
            <a:ext cx="12309877" cy="9427881"/>
            <a:chOff x="-104098" y="1394974"/>
            <a:chExt cx="12309877" cy="942788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-104098" y="3917804"/>
              <a:ext cx="12309877" cy="6905051"/>
              <a:chOff x="-104098" y="1212704"/>
              <a:chExt cx="12309877" cy="690505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/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FD44F6E-8F55-4340-9720-AA64A8724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/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6B2D98CD-8C61-43BF-802D-B970DC0C53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AE71F6D9-39EB-4683-A862-E495C178E4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4B4DD8A5-5E60-4E9D-B0B8-2C707EA1C7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75356EA2-C6F3-4BEC-9E4B-2EB4F4AA14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6FBEC99-2EC6-4644-BC10-B818B532E7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6155BC60-3ADB-4D7A-8B28-9EDFA1A1E4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5"/>
              <a:endCxn id="4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A46676D-B742-42CF-8671-E6486A4E4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FA3188-7400-4A10-985D-246772C1CBC1}"/>
              </a:ext>
            </a:extLst>
          </p:cNvPr>
          <p:cNvCxnSpPr>
            <a:cxnSpLocks/>
          </p:cNvCxnSpPr>
          <p:nvPr/>
        </p:nvCxnSpPr>
        <p:spPr>
          <a:xfrm flipV="1">
            <a:off x="2818385" y="12431024"/>
            <a:ext cx="0" cy="44054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27F2B7-5D3E-4075-9FBD-60542DB7EF45}"/>
              </a:ext>
            </a:extLst>
          </p:cNvPr>
          <p:cNvCxnSpPr>
            <a:cxnSpLocks/>
          </p:cNvCxnSpPr>
          <p:nvPr/>
        </p:nvCxnSpPr>
        <p:spPr>
          <a:xfrm>
            <a:off x="-16024" y="16215193"/>
            <a:ext cx="614937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/>
              <p:nvPr/>
            </p:nvSpPr>
            <p:spPr>
              <a:xfrm>
                <a:off x="4089048" y="16300422"/>
                <a:ext cx="2837443" cy="733534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3AEB741-7020-4E26-8054-F099A1DFC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048" y="16300422"/>
                <a:ext cx="2837443" cy="7335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/>
              <p:nvPr/>
            </p:nvSpPr>
            <p:spPr>
              <a:xfrm>
                <a:off x="1251542" y="12069344"/>
                <a:ext cx="135685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fr-CA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AFCA63E-EA26-4047-A244-8F72DA1E3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542" y="12069344"/>
                <a:ext cx="1356853" cy="7078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/>
              <p:nvPr/>
            </p:nvSpPr>
            <p:spPr>
              <a:xfrm>
                <a:off x="1968357" y="16128538"/>
                <a:ext cx="1224013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1B29BD-06F7-4FF0-913C-1D8474811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57" y="16128538"/>
                <a:ext cx="1224013" cy="7078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/>
              <p:nvPr/>
            </p:nvSpPr>
            <p:spPr>
              <a:xfrm>
                <a:off x="917319" y="12798703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40EC84E-0865-4634-B202-A1489D23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19" y="12798703"/>
                <a:ext cx="1270471" cy="7078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/>
              <p:nvPr/>
            </p:nvSpPr>
            <p:spPr>
              <a:xfrm>
                <a:off x="770960" y="14247758"/>
                <a:ext cx="1270471" cy="707886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700CFD3-FAE1-4F66-AFE7-2AE06E895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60" y="14247758"/>
                <a:ext cx="1270471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52A2E68-ED07-4453-93AE-824FDA0230EC}"/>
              </a:ext>
            </a:extLst>
          </p:cNvPr>
          <p:cNvCxnSpPr>
            <a:cxnSpLocks/>
          </p:cNvCxnSpPr>
          <p:nvPr/>
        </p:nvCxnSpPr>
        <p:spPr>
          <a:xfrm flipH="1">
            <a:off x="1795494" y="13147814"/>
            <a:ext cx="38256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0ABDB65-E04A-4AA0-9968-342C2305B354}"/>
              </a:ext>
            </a:extLst>
          </p:cNvPr>
          <p:cNvCxnSpPr>
            <a:cxnSpLocks/>
          </p:cNvCxnSpPr>
          <p:nvPr/>
        </p:nvCxnSpPr>
        <p:spPr>
          <a:xfrm flipH="1">
            <a:off x="1795495" y="14658306"/>
            <a:ext cx="14971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09A76C8-EE84-4D87-9F88-069EDF3BDD5C}"/>
              </a:ext>
            </a:extLst>
          </p:cNvPr>
          <p:cNvGrpSpPr/>
          <p:nvPr/>
        </p:nvGrpSpPr>
        <p:grpSpPr>
          <a:xfrm>
            <a:off x="151872" y="13154709"/>
            <a:ext cx="5231110" cy="2984190"/>
            <a:chOff x="791865" y="2260600"/>
            <a:chExt cx="5231110" cy="298419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7B3AFF-766F-4BCA-900B-AB6FEE77CA09}"/>
                </a:ext>
              </a:extLst>
            </p:cNvPr>
            <p:cNvCxnSpPr>
              <a:cxnSpLocks/>
            </p:cNvCxnSpPr>
            <p:nvPr/>
          </p:nvCxnSpPr>
          <p:spPr>
            <a:xfrm>
              <a:off x="791865" y="5242606"/>
              <a:ext cx="1401787" cy="2184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26955D7D-FF79-4E4E-9D63-E5C024F76F85}"/>
                </a:ext>
              </a:extLst>
            </p:cNvPr>
            <p:cNvSpPr/>
            <p:nvPr/>
          </p:nvSpPr>
          <p:spPr>
            <a:xfrm rot="5400000">
              <a:off x="1195794" y="325356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34F87BD-4B04-4ED2-BBE7-00170BC709B4}"/>
                </a:ext>
              </a:extLst>
            </p:cNvPr>
            <p:cNvCxnSpPr>
              <a:cxnSpLocks/>
              <a:stCxn id="54" idx="0"/>
            </p:cNvCxnSpPr>
            <p:nvPr/>
          </p:nvCxnSpPr>
          <p:spPr>
            <a:xfrm flipV="1">
              <a:off x="2969371" y="4493260"/>
              <a:ext cx="212886" cy="37046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DF9532B-BBBC-4A2F-84FF-7F57F3746C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2257" y="3426460"/>
              <a:ext cx="387781" cy="10668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6EBA1E4-1E4D-4968-8770-EBD3A7A2D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0038" y="2924175"/>
              <a:ext cx="212886" cy="502285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A7F18F12-8F0A-4DFC-BEE0-3BA85D9E047A}"/>
                </a:ext>
              </a:extLst>
            </p:cNvPr>
            <p:cNvSpPr/>
            <p:nvPr/>
          </p:nvSpPr>
          <p:spPr>
            <a:xfrm rot="16200000">
              <a:off x="3761346" y="2241004"/>
              <a:ext cx="1944915" cy="2028010"/>
            </a:xfrm>
            <a:prstGeom prst="arc">
              <a:avLst>
                <a:gd name="adj1" fmla="val 18399283"/>
                <a:gd name="adj2" fmla="val 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6F2A94-904E-4BD6-9CE6-E2CA6EFCF340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>
              <a:off x="3782924" y="2658858"/>
              <a:ext cx="149760" cy="26531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70A01A7-69A1-4ED1-A6C0-D05ACC05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9041" y="2260600"/>
              <a:ext cx="1293934" cy="2062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/>
              <p:nvPr/>
            </p:nvSpPr>
            <p:spPr>
              <a:xfrm>
                <a:off x="5566270" y="11969242"/>
                <a:ext cx="8667510" cy="3094437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fr-CA" sz="4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  <a:p>
                <a:pPr/>
                <a:endParaRPr lang="fr-CA" sz="4000" b="1" dirty="0">
                  <a:solidFill>
                    <a:srgbClr val="C0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fr-CA" sz="40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++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93F0394-88F2-45D8-96DB-0B882E975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270" y="11969242"/>
                <a:ext cx="8667510" cy="309443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039C84-C6A8-403E-8169-92A1BFD07C89}"/>
                  </a:ext>
                </a:extLst>
              </p:cNvPr>
              <p:cNvSpPr txBox="1"/>
              <p:nvPr/>
            </p:nvSpPr>
            <p:spPr>
              <a:xfrm>
                <a:off x="185334" y="17451937"/>
                <a:ext cx="12205772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fr-CA" sz="4000" dirty="0"/>
                  <a:t>Ainsi, si on utilise la </a:t>
                </a:r>
                <a:r>
                  <a:rPr lang="fr-CA" sz="4000" dirty="0" err="1"/>
                  <a:t>sigmoid</a:t>
                </a:r>
                <a:r>
                  <a:rPr lang="fr-CA" sz="4000" dirty="0"/>
                  <a:t> comme fonction non linéaire, alors l’unité de base d’un réseau de neurones devient l’équivalent d’une régression logistique.</a:t>
                </a:r>
              </a:p>
              <a:p>
                <a:pPr/>
                <a:endParaRPr lang="fr-CA" sz="4000" dirty="0"/>
              </a:p>
              <a:p>
                <a:pPr/>
                <a:r>
                  <a:rPr lang="fr-CA" sz="4000" dirty="0"/>
                  <a:t>Notons également que si l’on remplaçait utilisait simplement </a:t>
                </a:r>
                <a14:m>
                  <m:oMath xmlns:m="http://schemas.openxmlformats.org/officeDocument/2006/math">
                    <m:r>
                      <a:rPr lang="fr-CA" sz="40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fr-CA" sz="4000" dirty="0"/>
                  <a:t> en sortie, sans appliquer de fonction non linéaire, alors on aurait l’équivalent d’une régression linéaire.</a:t>
                </a: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8039C84-C6A8-403E-8169-92A1BFD07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34" y="17451937"/>
                <a:ext cx="12205772" cy="5016758"/>
              </a:xfrm>
              <a:prstGeom prst="rect">
                <a:avLst/>
              </a:prstGeom>
              <a:blipFill>
                <a:blip r:embed="rId21"/>
                <a:stretch>
                  <a:fillRect l="-1747" t="-2187" r="-1847" b="-425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0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3.2. PROPAGATION VERS L’AVANT</a:t>
            </a:r>
          </a:p>
        </p:txBody>
      </p:sp>
    </p:spTree>
    <p:extLst>
      <p:ext uri="{BB962C8B-B14F-4D97-AF65-F5344CB8AC3E}">
        <p14:creationId xmlns:p14="http://schemas.microsoft.com/office/powerpoint/2010/main" val="917519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3.2. PROPAGATION VERS L’AVANT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571499" y="-2"/>
            <a:ext cx="13258800" cy="6555641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dirty="0"/>
              <a:t>Maintenant qu’on a rencontré l’unité de base d’un réseau de neurones, voyons comment on peut l’utiliser au sein d’un réseau complet.</a:t>
            </a:r>
          </a:p>
          <a:p>
            <a:endParaRPr lang="fr-CA" sz="4000" dirty="0"/>
          </a:p>
          <a:p>
            <a:r>
              <a:rPr lang="fr-CA" sz="4000" dirty="0"/>
              <a:t>Débutons avec un premier réseau à deux couches: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Tous les neurones d’une même couche sont traités simultanément.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Les neurones d’entrée ne comptent pas comme une couche.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La dernière couche est appelée « couche de sortie ».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fr-CA" sz="3600" dirty="0"/>
              <a:t>Toutes les couches entre les entrées et la couche de sortie sont nommées « couches cachées ».</a:t>
            </a:r>
          </a:p>
          <a:p>
            <a:endParaRPr lang="fr-CA" sz="4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243C64-4C01-4BE4-9D5D-41AE4E102D19}"/>
              </a:ext>
            </a:extLst>
          </p:cNvPr>
          <p:cNvGrpSpPr/>
          <p:nvPr/>
        </p:nvGrpSpPr>
        <p:grpSpPr>
          <a:xfrm>
            <a:off x="-1462414" y="5993861"/>
            <a:ext cx="10975431" cy="6119810"/>
            <a:chOff x="-2744285" y="943716"/>
            <a:chExt cx="19814629" cy="1104847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4669436-58F2-47CB-98F1-3D4865180A7B}"/>
                </a:ext>
              </a:extLst>
            </p:cNvPr>
            <p:cNvGrpSpPr/>
            <p:nvPr/>
          </p:nvGrpSpPr>
          <p:grpSpPr>
            <a:xfrm>
              <a:off x="-2744285" y="3672681"/>
              <a:ext cx="19814629" cy="8319507"/>
              <a:chOff x="-2744285" y="967581"/>
              <a:chExt cx="19814629" cy="8319507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4B5DE55-E3C9-4D1B-8FA5-F371CB9A86CB}"/>
                  </a:ext>
                </a:extLst>
              </p:cNvPr>
              <p:cNvSpPr/>
              <p:nvPr/>
            </p:nvSpPr>
            <p:spPr>
              <a:xfrm>
                <a:off x="8079972" y="967581"/>
                <a:ext cx="3102176" cy="31021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E8800B5-F155-4D52-9274-51A54112A507}"/>
                  </a:ext>
                </a:extLst>
              </p:cNvPr>
              <p:cNvCxnSpPr>
                <a:cxnSpLocks/>
                <a:stCxn id="4" idx="0"/>
                <a:endCxn id="4" idx="4"/>
              </p:cNvCxnSpPr>
              <p:nvPr/>
            </p:nvCxnSpPr>
            <p:spPr>
              <a:xfrm>
                <a:off x="9631060" y="967581"/>
                <a:ext cx="0" cy="310217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960A86-83C7-41BA-B71E-A6C8D797D10F}"/>
                  </a:ext>
                </a:extLst>
              </p:cNvPr>
              <p:cNvSpPr/>
              <p:nvPr/>
            </p:nvSpPr>
            <p:spPr>
              <a:xfrm>
                <a:off x="928179" y="2382037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74BCA68-BD07-48A0-9E77-552496B1162C}"/>
                  </a:ext>
                </a:extLst>
              </p:cNvPr>
              <p:cNvSpPr/>
              <p:nvPr/>
            </p:nvSpPr>
            <p:spPr>
              <a:xfrm>
                <a:off x="928179" y="4895845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2BC6BB-DD3F-41EF-9F73-F5787E16D59C}"/>
                  </a:ext>
                </a:extLst>
              </p:cNvPr>
              <p:cNvSpPr/>
              <p:nvPr/>
            </p:nvSpPr>
            <p:spPr>
              <a:xfrm>
                <a:off x="928179" y="7409650"/>
                <a:ext cx="1877438" cy="18774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90B0487-8867-433A-A746-B36337277E61}"/>
                  </a:ext>
                </a:extLst>
              </p:cNvPr>
              <p:cNvCxnSpPr>
                <a:cxnSpLocks/>
                <a:stCxn id="15" idx="6"/>
                <a:endCxn id="4" idx="1"/>
              </p:cNvCxnSpPr>
              <p:nvPr/>
            </p:nvCxnSpPr>
            <p:spPr>
              <a:xfrm flipV="1">
                <a:off x="2805617" y="1421884"/>
                <a:ext cx="5728658" cy="189887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F393879-8AE9-4E63-8CEE-5B9881BC8111}"/>
                  </a:ext>
                </a:extLst>
              </p:cNvPr>
              <p:cNvCxnSpPr>
                <a:cxnSpLocks/>
                <a:stCxn id="16" idx="6"/>
                <a:endCxn id="4" idx="2"/>
              </p:cNvCxnSpPr>
              <p:nvPr/>
            </p:nvCxnSpPr>
            <p:spPr>
              <a:xfrm flipV="1">
                <a:off x="2805617" y="2518669"/>
                <a:ext cx="5274355" cy="3315896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937D2A7-306F-45CE-8BBC-E5FBA7C50A62}"/>
                  </a:ext>
                </a:extLst>
              </p:cNvPr>
              <p:cNvCxnSpPr>
                <a:cxnSpLocks/>
                <a:stCxn id="17" idx="6"/>
                <a:endCxn id="4" idx="3"/>
              </p:cNvCxnSpPr>
              <p:nvPr/>
            </p:nvCxnSpPr>
            <p:spPr>
              <a:xfrm flipV="1">
                <a:off x="2805617" y="3615453"/>
                <a:ext cx="5728658" cy="473291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/>
                  <p:nvPr/>
                </p:nvSpPr>
                <p:spPr>
                  <a:xfrm>
                    <a:off x="-2744285" y="1762045"/>
                    <a:ext cx="4065530" cy="15587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sup>
                          </m:sSubSup>
                        </m:oMath>
                      </m:oMathPara>
                    </a14:m>
                    <a:endParaRPr lang="fr-CA" sz="4000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F0F92E4-E9CE-45D4-B9E4-0973EE124F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744285" y="1762045"/>
                    <a:ext cx="4065530" cy="15587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E009A05-3F36-472C-839C-342EA0235829}"/>
                  </a:ext>
                </a:extLst>
              </p:cNvPr>
              <p:cNvCxnSpPr>
                <a:cxnSpLocks/>
                <a:stCxn id="4" idx="6"/>
                <a:endCxn id="89" idx="1"/>
              </p:cNvCxnSpPr>
              <p:nvPr/>
            </p:nvCxnSpPr>
            <p:spPr>
              <a:xfrm>
                <a:off x="11182148" y="2518669"/>
                <a:ext cx="5888196" cy="178148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/>
                  <p:nvPr/>
                </p:nvSpPr>
                <p:spPr>
                  <a:xfrm>
                    <a:off x="11453728" y="1110607"/>
                    <a:ext cx="2065643" cy="15587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[1]</m:t>
                              </m:r>
                            </m:sup>
                          </m:sSubSup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D52ECCB-22D9-4F3B-9B48-2042BD86FD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53728" y="1110607"/>
                    <a:ext cx="2065643" cy="15587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7D91049-9B97-4AD1-906C-C2E54056BD11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EBA0E0-A02C-49B0-9EF7-E2ED9D2B01DE}"/>
                </a:ext>
              </a:extLst>
            </p:cNvPr>
            <p:cNvCxnSpPr>
              <a:cxnSpLocks/>
              <a:stCxn id="28" idx="6"/>
              <a:endCxn id="4" idx="0"/>
            </p:cNvCxnSpPr>
            <p:nvPr/>
          </p:nvCxnSpPr>
          <p:spPr>
            <a:xfrm>
              <a:off x="5435463" y="2680989"/>
              <a:ext cx="4195597" cy="99169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/>
                <p:nvPr/>
              </p:nvSpPr>
              <p:spPr>
                <a:xfrm>
                  <a:off x="2391382" y="943716"/>
                  <a:ext cx="1166643" cy="1325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[0]</m:t>
                            </m:r>
                          </m:sup>
                        </m:sSup>
                      </m:oMath>
                    </m:oMathPara>
                  </a14:m>
                  <a:endParaRPr lang="fr-CA" sz="40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8380FF8-CAB6-4D93-9D0B-8D215E151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382" y="943716"/>
                  <a:ext cx="1166643" cy="1325569"/>
                </a:xfrm>
                <a:prstGeom prst="rect">
                  <a:avLst/>
                </a:prstGeom>
                <a:blipFill>
                  <a:blip r:embed="rId5"/>
                  <a:stretch>
                    <a:fillRect r="-26415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842C6661-2E85-4A9D-9908-B5F9FB58DC37}"/>
              </a:ext>
            </a:extLst>
          </p:cNvPr>
          <p:cNvSpPr/>
          <p:nvPr/>
        </p:nvSpPr>
        <p:spPr>
          <a:xfrm>
            <a:off x="4683631" y="10897787"/>
            <a:ext cx="1718312" cy="1718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0CC3B58-2932-49E5-B670-4068B4473CBE}"/>
              </a:ext>
            </a:extLst>
          </p:cNvPr>
          <p:cNvCxnSpPr>
            <a:cxnSpLocks/>
            <a:stCxn id="63" idx="0"/>
            <a:endCxn id="63" idx="4"/>
          </p:cNvCxnSpPr>
          <p:nvPr/>
        </p:nvCxnSpPr>
        <p:spPr>
          <a:xfrm>
            <a:off x="5542787" y="10897787"/>
            <a:ext cx="0" cy="1718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3BFB66D-3BD1-401F-BF45-A83033E1D188}"/>
              </a:ext>
            </a:extLst>
          </p:cNvPr>
          <p:cNvCxnSpPr>
            <a:cxnSpLocks/>
            <a:stCxn id="17" idx="6"/>
            <a:endCxn id="63" idx="3"/>
          </p:cNvCxnSpPr>
          <p:nvPr/>
        </p:nvCxnSpPr>
        <p:spPr>
          <a:xfrm>
            <a:off x="1611707" y="11593710"/>
            <a:ext cx="3323565" cy="7707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AF77414-5661-48CB-A5A9-844F9829F06F}"/>
              </a:ext>
            </a:extLst>
          </p:cNvPr>
          <p:cNvCxnSpPr>
            <a:cxnSpLocks/>
            <a:stCxn id="16" idx="6"/>
            <a:endCxn id="63" idx="2"/>
          </p:cNvCxnSpPr>
          <p:nvPr/>
        </p:nvCxnSpPr>
        <p:spPr>
          <a:xfrm>
            <a:off x="1611707" y="10201299"/>
            <a:ext cx="3071924" cy="15556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1FE82F-F5E5-462C-AD0C-AA2E06FAE677}"/>
              </a:ext>
            </a:extLst>
          </p:cNvPr>
          <p:cNvCxnSpPr>
            <a:cxnSpLocks/>
            <a:stCxn id="15" idx="6"/>
            <a:endCxn id="63" idx="1"/>
          </p:cNvCxnSpPr>
          <p:nvPr/>
        </p:nvCxnSpPr>
        <p:spPr>
          <a:xfrm>
            <a:off x="1611707" y="8808887"/>
            <a:ext cx="3323565" cy="23405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729D358-82BE-4BF1-9305-C8DB372EB6D1}"/>
              </a:ext>
            </a:extLst>
          </p:cNvPr>
          <p:cNvCxnSpPr>
            <a:cxnSpLocks/>
            <a:stCxn id="28" idx="5"/>
            <a:endCxn id="63" idx="0"/>
          </p:cNvCxnSpPr>
          <p:nvPr/>
        </p:nvCxnSpPr>
        <p:spPr>
          <a:xfrm>
            <a:off x="2916100" y="7323814"/>
            <a:ext cx="2626687" cy="3573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879B18-562D-44F2-9061-D530B76D7E0E}"/>
                  </a:ext>
                </a:extLst>
              </p:cNvPr>
              <p:cNvSpPr txBox="1"/>
              <p:nvPr/>
            </p:nvSpPr>
            <p:spPr>
              <a:xfrm>
                <a:off x="6401942" y="10461156"/>
                <a:ext cx="1144171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E879B18-562D-44F2-9061-D530B76D7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942" y="10461156"/>
                <a:ext cx="1144171" cy="891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45B99CE-6D46-455E-ACB3-E954FB3DE7D3}"/>
              </a:ext>
            </a:extLst>
          </p:cNvPr>
          <p:cNvCxnSpPr>
            <a:cxnSpLocks/>
            <a:stCxn id="63" idx="6"/>
            <a:endCxn id="89" idx="3"/>
          </p:cNvCxnSpPr>
          <p:nvPr/>
        </p:nvCxnSpPr>
        <p:spPr>
          <a:xfrm flipV="1">
            <a:off x="6401943" y="10566408"/>
            <a:ext cx="3111074" cy="11905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2A4674D-9227-4104-93B5-FDF616135AC3}"/>
              </a:ext>
            </a:extLst>
          </p:cNvPr>
          <p:cNvSpPr/>
          <p:nvPr/>
        </p:nvSpPr>
        <p:spPr>
          <a:xfrm>
            <a:off x="9261376" y="9099737"/>
            <a:ext cx="1718312" cy="17183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A3374FC-1678-46F9-AC08-2388EDAA86EC}"/>
              </a:ext>
            </a:extLst>
          </p:cNvPr>
          <p:cNvCxnSpPr>
            <a:cxnSpLocks/>
            <a:stCxn id="89" idx="0"/>
            <a:endCxn id="89" idx="4"/>
          </p:cNvCxnSpPr>
          <p:nvPr/>
        </p:nvCxnSpPr>
        <p:spPr>
          <a:xfrm>
            <a:off x="10120532" y="9099737"/>
            <a:ext cx="0" cy="1718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0364C7E-ECFE-44D8-8966-51E16822FD06}"/>
                  </a:ext>
                </a:extLst>
              </p:cNvPr>
              <p:cNvSpPr txBox="1"/>
              <p:nvPr/>
            </p:nvSpPr>
            <p:spPr>
              <a:xfrm>
                <a:off x="-1428063" y="9488315"/>
                <a:ext cx="2251919" cy="863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0364C7E-ECFE-44D8-8966-51E16822F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8063" y="9488315"/>
                <a:ext cx="2251919" cy="863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283F436-EBF9-407D-8B04-5501FE1746A6}"/>
                  </a:ext>
                </a:extLst>
              </p:cNvPr>
              <p:cNvSpPr txBox="1"/>
              <p:nvPr/>
            </p:nvSpPr>
            <p:spPr>
              <a:xfrm>
                <a:off x="-1462414" y="10936871"/>
                <a:ext cx="2251919" cy="891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283F436-EBF9-407D-8B04-5501FE174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2414" y="10936871"/>
                <a:ext cx="2251919" cy="8912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6CF056C-884A-4C1B-98AE-4A85B64862D7}"/>
              </a:ext>
            </a:extLst>
          </p:cNvPr>
          <p:cNvCxnSpPr>
            <a:cxnSpLocks/>
            <a:stCxn id="89" idx="6"/>
          </p:cNvCxnSpPr>
          <p:nvPr/>
        </p:nvCxnSpPr>
        <p:spPr>
          <a:xfrm>
            <a:off x="10979688" y="9958893"/>
            <a:ext cx="1212312" cy="202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3D696FB-EE50-4385-818A-BF60B0738965}"/>
                  </a:ext>
                </a:extLst>
              </p:cNvPr>
              <p:cNvSpPr txBox="1"/>
              <p:nvPr/>
            </p:nvSpPr>
            <p:spPr>
              <a:xfrm>
                <a:off x="11048130" y="9134372"/>
                <a:ext cx="114417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3D696FB-EE50-4385-818A-BF60B0738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8130" y="9134372"/>
                <a:ext cx="1144171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Oval 115">
            <a:extLst>
              <a:ext uri="{FF2B5EF4-FFF2-40B4-BE49-F238E27FC236}">
                <a16:creationId xmlns:a16="http://schemas.microsoft.com/office/drawing/2014/main" id="{1C43239A-5696-475B-9957-1DC75FE6F48A}"/>
              </a:ext>
            </a:extLst>
          </p:cNvPr>
          <p:cNvSpPr/>
          <p:nvPr/>
        </p:nvSpPr>
        <p:spPr>
          <a:xfrm>
            <a:off x="7644705" y="6440550"/>
            <a:ext cx="1039923" cy="10399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71D849-44E6-4C38-9B54-DE3DFDE57DD5}"/>
                  </a:ext>
                </a:extLst>
              </p:cNvPr>
              <p:cNvSpPr txBox="1"/>
              <p:nvPr/>
            </p:nvSpPr>
            <p:spPr>
              <a:xfrm>
                <a:off x="6998495" y="5998227"/>
                <a:ext cx="646210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fr-CA" sz="4000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71D849-44E6-4C38-9B54-DE3DFDE57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495" y="5998227"/>
                <a:ext cx="646210" cy="734240"/>
              </a:xfrm>
              <a:prstGeom prst="rect">
                <a:avLst/>
              </a:prstGeom>
              <a:blipFill>
                <a:blip r:embed="rId10"/>
                <a:stretch>
                  <a:fillRect r="-2641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E8E88DE-004A-4346-B317-B988FF6CB12C}"/>
              </a:ext>
            </a:extLst>
          </p:cNvPr>
          <p:cNvCxnSpPr>
            <a:cxnSpLocks/>
            <a:stCxn id="116" idx="5"/>
            <a:endCxn id="89" idx="0"/>
          </p:cNvCxnSpPr>
          <p:nvPr/>
        </p:nvCxnSpPr>
        <p:spPr>
          <a:xfrm>
            <a:off x="8532335" y="7328180"/>
            <a:ext cx="1588197" cy="17715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45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3.2. PROPAGATION VERS L’AVANT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1386348" y="-2"/>
                <a:ext cx="14659896" cy="1907156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calcule séquentiellement l’activation de chacune des couches, de l’entrée jusqu’à la couche de sortie.</a:t>
                </a:r>
              </a:p>
              <a:p>
                <a:endParaRPr lang="fr-CA" sz="4000" dirty="0"/>
              </a:p>
              <a:p>
                <a:r>
                  <a:rPr lang="fr-CA" sz="4000" u="sng" dirty="0"/>
                  <a:t>Étape 1.1</a:t>
                </a:r>
              </a:p>
              <a:p>
                <a:r>
                  <a:rPr lang="fr-CA" sz="4000" dirty="0"/>
                  <a:t>Calcul des activations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cachée (couche 1) : 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1.2</a:t>
                </a:r>
              </a:p>
              <a:p>
                <a:r>
                  <a:rPr lang="fr-CA" sz="4000" dirty="0"/>
                  <a:t>Calcul des activations non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cachée (couche 1) :  </a:t>
                </a:r>
                <a:endParaRPr lang="fr-CA" sz="4000" u="sng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[1]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[1]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u="sng" dirty="0"/>
                  <a:t>Étape 2.1</a:t>
                </a:r>
              </a:p>
              <a:p>
                <a:r>
                  <a:rPr lang="fr-CA" sz="4000" dirty="0"/>
                  <a:t>Calcul des activations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de sortie (couche 2)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fr-CA" sz="4000" dirty="0"/>
              </a:p>
              <a:p>
                <a:pPr/>
                <a:endParaRPr lang="fr-CA" sz="4000" dirty="0"/>
              </a:p>
              <a:p>
                <a:pPr/>
                <a:r>
                  <a:rPr lang="fr-CA" sz="4000" u="sng" dirty="0"/>
                  <a:t>Étape 2.2</a:t>
                </a:r>
              </a:p>
              <a:p>
                <a:r>
                  <a:rPr lang="fr-CA" sz="4000" dirty="0"/>
                  <a:t>Calcul des activations non linéaires des neurones de la </a:t>
                </a:r>
                <a:br>
                  <a:rPr lang="fr-CA" sz="4000" dirty="0"/>
                </a:br>
                <a:r>
                  <a:rPr lang="fr-CA" sz="4000" dirty="0"/>
                  <a:t>couche de sortie (couche 2) :  </a:t>
                </a:r>
                <a:endParaRPr lang="fr-CA" sz="40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fr-CA" sz="4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fr-CA" sz="40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fr-CA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6348" y="-2"/>
                <a:ext cx="14659896" cy="19071568"/>
              </a:xfrm>
              <a:prstGeom prst="rect">
                <a:avLst/>
              </a:prstGeom>
              <a:blipFill>
                <a:blip r:embed="rId3"/>
                <a:stretch>
                  <a:fillRect l="-1498" t="-575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036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3.3. FONCTION DE PERTE</a:t>
            </a:r>
          </a:p>
        </p:txBody>
      </p:sp>
    </p:spTree>
    <p:extLst>
      <p:ext uri="{BB962C8B-B14F-4D97-AF65-F5344CB8AC3E}">
        <p14:creationId xmlns:p14="http://schemas.microsoft.com/office/powerpoint/2010/main" val="1962163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3.2. PROPAGATION VERS L’AVANT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/>
              <p:nvPr/>
            </p:nvSpPr>
            <p:spPr>
              <a:xfrm>
                <a:off x="-571499" y="-2"/>
                <a:ext cx="13258800" cy="11996361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On a donc une valeur de sortie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, qui correspond en fait à la valeur prédite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Comme la fonction non linéaire utilisée en sortie correspond à une sigmoïde, on utilise aussi la fonction de coût associée:</a:t>
                </a:r>
              </a:p>
              <a:p>
                <a:endParaRPr lang="fr-CA" sz="4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i="1">
                          <a:latin typeface="Cambria Math" panose="02040503050406030204" pitchFamily="18" charset="0"/>
                        </a:rPr>
                        <m:t>𝐶𝑜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û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brk m:alnAt="7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𝑜𝑔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fr-CA" sz="40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fr-CA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Aussi, comme dans le cas de la régression logistique, on ajoute généralement un terme de régularisation:</a:t>
                </a:r>
              </a:p>
              <a:p>
                <a:endParaRPr lang="fr-CA" sz="4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A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A" sz="4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fr-CA" sz="4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On a donc la fonction de perte suivante:</a:t>
                </a:r>
              </a:p>
              <a:p>
                <a:endParaRPr lang="fr-CA" sz="4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nary>
                        <m:naryPr>
                          <m:chr m:val="∑"/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fr-CA" sz="32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CA" sz="3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2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fr-CA" sz="32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𝑐𝑜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û</m:t>
                                      </m:r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fr-CA" sz="3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fr-CA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fr-CA" sz="32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fr-CA" sz="32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fr-CA" sz="32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fr-CA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CA" sz="3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A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[</m:t>
                                          </m:r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fr-CA" sz="3200" i="1">
                                              <a:latin typeface="Cambria Math" panose="02040503050406030204" pitchFamily="18" charset="0"/>
                                            </a:rPr>
                                            <m:t>]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fr-CA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fr-CA" sz="32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6B5873-081D-4DC7-8B0F-202256DDF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499" y="-2"/>
                <a:ext cx="13258800" cy="11996361"/>
              </a:xfrm>
              <a:prstGeom prst="rect">
                <a:avLst/>
              </a:prstGeom>
              <a:blipFill>
                <a:blip r:embed="rId3"/>
                <a:stretch>
                  <a:fillRect l="-1609" t="-915" r="-1011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26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RÉSEAUX DE NEURONES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1938992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b="1" dirty="0"/>
              <a:t>Détecteurs de caractéristiques (</a:t>
            </a:r>
            <a:r>
              <a:rPr lang="fr-CA" sz="4000" b="1" dirty="0" err="1"/>
              <a:t>Hubel</a:t>
            </a:r>
            <a:r>
              <a:rPr lang="fr-CA" sz="4000" b="1" dirty="0"/>
              <a:t> &amp; Wiesel (1959).</a:t>
            </a:r>
            <a:endParaRPr lang="fr-CA" sz="4000" dirty="0"/>
          </a:p>
          <a:p>
            <a:endParaRPr lang="fr-CA" sz="4000" b="1" dirty="0"/>
          </a:p>
          <a:p>
            <a:endParaRPr lang="fr-CA" sz="4000" b="1" dirty="0"/>
          </a:p>
        </p:txBody>
      </p:sp>
      <p:pic>
        <p:nvPicPr>
          <p:cNvPr id="53" name="Hubel and Wiesel.wmv">
            <a:hlinkClick r:id="" action="ppaction://media"/>
            <a:extLst>
              <a:ext uri="{FF2B5EF4-FFF2-40B4-BE49-F238E27FC236}">
                <a16:creationId xmlns:a16="http://schemas.microsoft.com/office/drawing/2014/main" id="{0201A2C5-F20B-4B85-A1A4-CCBFDEBD4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9065" y="1329304"/>
            <a:ext cx="8933870" cy="502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2048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RÉSEAUX DE NEURONES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907940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r>
              <a:rPr lang="fr-CA" sz="4000" b="1" dirty="0"/>
              <a:t>Détecteurs de caractéristiques (</a:t>
            </a:r>
            <a:r>
              <a:rPr lang="fr-CA" sz="4000" b="1" dirty="0" err="1"/>
              <a:t>Hubel</a:t>
            </a:r>
            <a:r>
              <a:rPr lang="fr-CA" sz="4000" b="1" dirty="0"/>
              <a:t> &amp; Wiesel (1959).</a:t>
            </a:r>
          </a:p>
          <a:p>
            <a:endParaRPr lang="fr-CA" sz="2000" b="1" dirty="0"/>
          </a:p>
          <a:p>
            <a:pPr marL="57150">
              <a:buClr>
                <a:srgbClr val="800000"/>
              </a:buClr>
              <a:buSzPct val="65000"/>
              <a:defRPr/>
            </a:pPr>
            <a:r>
              <a:rPr lang="en-US" sz="4000" dirty="0"/>
              <a:t>Orientation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Cellules simples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512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Directionalité</a:t>
            </a:r>
            <a:endParaRPr lang="en-US" sz="4000" dirty="0"/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Cellules complexes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513">
              <a:buClr>
                <a:srgbClr val="800000"/>
              </a:buClr>
              <a:buSzPct val="65000"/>
              <a:defRPr/>
            </a:pPr>
            <a:r>
              <a:rPr lang="en-US" sz="4000" dirty="0"/>
              <a:t>Par la suite…</a:t>
            </a:r>
          </a:p>
          <a:p>
            <a:pPr marL="800100" lvl="1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Autres</a:t>
            </a:r>
            <a:r>
              <a:rPr lang="en-US" sz="3600" dirty="0"/>
              <a:t> cellules </a:t>
            </a:r>
            <a:br>
              <a:rPr lang="en-US" sz="3600" dirty="0"/>
            </a:br>
            <a:r>
              <a:rPr lang="en-US" sz="3600" dirty="0"/>
              <a:t>complexes/ens. de cellules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200" dirty="0"/>
              <a:t>Angles droits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200" dirty="0" err="1"/>
              <a:t>Courbes</a:t>
            </a:r>
            <a:r>
              <a:rPr lang="en-US" sz="3200" dirty="0"/>
              <a:t>…</a:t>
            </a:r>
          </a:p>
          <a:p>
            <a:pPr marL="1219200" lvl="2" indent="-3429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000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Éléments</a:t>
            </a:r>
            <a:r>
              <a:rPr lang="en-US" sz="4000" dirty="0"/>
              <a:t> </a:t>
            </a:r>
            <a:r>
              <a:rPr lang="en-US" sz="4000" dirty="0" err="1"/>
              <a:t>primitifs</a:t>
            </a:r>
            <a:r>
              <a:rPr lang="en-US" sz="4000" dirty="0"/>
              <a:t>, </a:t>
            </a:r>
          </a:p>
          <a:p>
            <a:pPr marL="849600" lvl="1" indent="-3564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“Blocs 	de construction” pour la perception.</a:t>
            </a:r>
          </a:p>
          <a:p>
            <a:pPr marL="849600" lvl="1" indent="-356400">
              <a:buClr>
                <a:srgbClr val="800000"/>
              </a:buClr>
              <a:buSzPct val="65000"/>
              <a:buFont typeface="Wingdings" panose="05000000000000000000" pitchFamily="2" charset="2"/>
              <a:buChar char="Ø"/>
              <a:defRPr/>
            </a:pPr>
            <a:endParaRPr lang="en-US" sz="2000" dirty="0"/>
          </a:p>
          <a:p>
            <a:pPr marL="36000">
              <a:buClr>
                <a:srgbClr val="800000"/>
              </a:buClr>
              <a:buSzPct val="65000"/>
              <a:defRPr/>
            </a:pPr>
            <a:r>
              <a:rPr lang="en-US" sz="4000" dirty="0" err="1"/>
              <a:t>Objets</a:t>
            </a:r>
            <a:r>
              <a:rPr lang="en-US" sz="4000" dirty="0"/>
              <a:t> complexes: ensemble de </a:t>
            </a:r>
            <a:r>
              <a:rPr lang="en-US" sz="4000" dirty="0" err="1"/>
              <a:t>détecteurs</a:t>
            </a:r>
            <a:r>
              <a:rPr lang="en-US" sz="4000" dirty="0"/>
              <a:t>.</a:t>
            </a:r>
            <a:endParaRPr lang="fr-CA" sz="4800" b="1" dirty="0"/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86E8E7EC-7A78-43F1-A89F-F6B81E9C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97213" y="963647"/>
            <a:ext cx="4994787" cy="6399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930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</p:spTree>
    <p:extLst>
      <p:ext uri="{BB962C8B-B14F-4D97-AF65-F5344CB8AC3E}">
        <p14:creationId xmlns:p14="http://schemas.microsoft.com/office/powerpoint/2010/main" val="283718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0" y="-1"/>
            <a:ext cx="12192000" cy="7971413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buClr>
                <a:srgbClr val="800000"/>
              </a:buClr>
              <a:defRPr/>
            </a:pPr>
            <a:r>
              <a:rPr lang="en-US" sz="4000" b="1" dirty="0" err="1"/>
              <a:t>Pandémonium</a:t>
            </a:r>
            <a:r>
              <a:rPr lang="en-US" sz="4000" b="1" dirty="0"/>
              <a:t> : “</a:t>
            </a:r>
            <a:r>
              <a:rPr lang="en-US" sz="4000" b="1" dirty="0" err="1"/>
              <a:t>tous</a:t>
            </a:r>
            <a:r>
              <a:rPr lang="en-US" sz="4000" b="1" dirty="0"/>
              <a:t> les </a:t>
            </a:r>
            <a:r>
              <a:rPr lang="en-US" sz="4000" b="1" dirty="0" err="1"/>
              <a:t>démons</a:t>
            </a:r>
            <a:r>
              <a:rPr lang="en-US" sz="4000" b="1" dirty="0"/>
              <a:t>” (Selfridge, 1959).</a:t>
            </a:r>
          </a:p>
          <a:p>
            <a:pPr marL="446087" lvl="1">
              <a:buSzPct val="65000"/>
              <a:defRPr/>
            </a:pPr>
            <a:endParaRPr lang="en-US" sz="2800" u="sng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Modèle</a:t>
            </a:r>
            <a:r>
              <a:rPr lang="en-US" sz="4000" dirty="0"/>
              <a:t> de reconnaissance </a:t>
            </a:r>
            <a:r>
              <a:rPr lang="en-US" sz="4000" dirty="0" err="1"/>
              <a:t>basé</a:t>
            </a:r>
            <a:r>
              <a:rPr lang="en-US" sz="4000" dirty="0"/>
              <a:t> sur </a:t>
            </a:r>
            <a:r>
              <a:rPr lang="en-US" sz="4000" dirty="0" err="1"/>
              <a:t>l’analyse</a:t>
            </a:r>
            <a:r>
              <a:rPr lang="en-US" sz="4000" dirty="0"/>
              <a:t> de </a:t>
            </a:r>
            <a:r>
              <a:rPr lang="en-US" sz="4000" dirty="0" err="1"/>
              <a:t>caractéristiques</a:t>
            </a:r>
            <a:endParaRPr lang="en-US" sz="4000" dirty="0"/>
          </a:p>
          <a:p>
            <a:pPr marL="1474787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Objets</a:t>
            </a:r>
            <a:r>
              <a:rPr lang="en-US" sz="3600" dirty="0"/>
              <a:t> </a:t>
            </a:r>
            <a:r>
              <a:rPr lang="en-US" sz="3600" dirty="0" err="1"/>
              <a:t>reconnus</a:t>
            </a:r>
            <a:r>
              <a:rPr lang="en-US" sz="3600" dirty="0"/>
              <a:t> après </a:t>
            </a:r>
            <a:r>
              <a:rPr lang="en-US" sz="3600" dirty="0" err="1"/>
              <a:t>analyse</a:t>
            </a:r>
            <a:r>
              <a:rPr lang="en-US" sz="3600" dirty="0"/>
              <a:t> de </a:t>
            </a:r>
            <a:r>
              <a:rPr lang="en-US" sz="3600" dirty="0" err="1"/>
              <a:t>leurs</a:t>
            </a:r>
            <a:r>
              <a:rPr lang="en-US" sz="3600" dirty="0"/>
              <a:t> </a:t>
            </a:r>
            <a:r>
              <a:rPr lang="en-US" sz="3600" dirty="0" err="1"/>
              <a:t>composantes</a:t>
            </a:r>
            <a:endParaRPr lang="en-US" sz="3600" dirty="0"/>
          </a:p>
          <a:p>
            <a:pPr marL="331787" indent="-342900">
              <a:buSzPct val="65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Modèle</a:t>
            </a:r>
            <a:r>
              <a:rPr lang="en-US" sz="4000" dirty="0"/>
              <a:t> de </a:t>
            </a:r>
            <a:r>
              <a:rPr lang="en-US" sz="4000" dirty="0" err="1"/>
              <a:t>traitement</a:t>
            </a:r>
            <a:r>
              <a:rPr lang="en-US" sz="4000" dirty="0"/>
              <a:t> de </a:t>
            </a:r>
            <a:r>
              <a:rPr lang="en-US" sz="4000" dirty="0" err="1"/>
              <a:t>l’information</a:t>
            </a:r>
            <a:endParaRPr lang="en-US" sz="4000" dirty="0"/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Étapes</a:t>
            </a:r>
            <a:r>
              <a:rPr lang="en-US" sz="3600" dirty="0"/>
              <a:t> de </a:t>
            </a:r>
            <a:r>
              <a:rPr lang="en-US" sz="3600" dirty="0" err="1"/>
              <a:t>traitement</a:t>
            </a:r>
            <a:endParaRPr lang="en-US" sz="3600" dirty="0"/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Chaque</a:t>
            </a:r>
            <a:r>
              <a:rPr lang="en-US" sz="3600" dirty="0"/>
              <a:t> </a:t>
            </a:r>
            <a:r>
              <a:rPr lang="en-US" sz="3600" dirty="0" err="1"/>
              <a:t>étape</a:t>
            </a:r>
            <a:r>
              <a:rPr lang="en-US" sz="3600" dirty="0"/>
              <a:t> </a:t>
            </a:r>
            <a:r>
              <a:rPr lang="en-US" sz="3600" dirty="0" err="1"/>
              <a:t>prend</a:t>
            </a:r>
            <a:r>
              <a:rPr lang="en-US" sz="3600" dirty="0"/>
              <a:t> un temps determine</a:t>
            </a:r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/>
              <a:t>Transformations à </a:t>
            </a:r>
            <a:r>
              <a:rPr lang="en-US" sz="3600" dirty="0" err="1"/>
              <a:t>chaque</a:t>
            </a:r>
            <a:r>
              <a:rPr lang="en-US" sz="3600" dirty="0"/>
              <a:t> </a:t>
            </a:r>
            <a:r>
              <a:rPr lang="en-US" sz="3600" dirty="0" err="1"/>
              <a:t>étape</a:t>
            </a:r>
            <a:endParaRPr lang="en-US" sz="3600" dirty="0"/>
          </a:p>
          <a:p>
            <a:pPr marL="1485900" lvl="2" indent="-571500">
              <a:buSzPct val="65000"/>
              <a:buFont typeface="Wingdings" panose="05000000000000000000" pitchFamily="2" charset="2"/>
              <a:buChar char="Ø"/>
              <a:defRPr/>
            </a:pPr>
            <a:r>
              <a:rPr lang="en-US" sz="3600" dirty="0" err="1"/>
              <a:t>Opérations</a:t>
            </a:r>
            <a:r>
              <a:rPr lang="en-US" sz="3600" dirty="0"/>
              <a:t> </a:t>
            </a:r>
            <a:r>
              <a:rPr lang="en-US" sz="3600" dirty="0" err="1"/>
              <a:t>sérielles</a:t>
            </a:r>
            <a:endParaRPr lang="en-US" sz="36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endParaRPr lang="en-US" sz="4000" dirty="0"/>
          </a:p>
          <a:p>
            <a:pPr marL="571500" indent="-571500">
              <a:buSzPct val="65000"/>
              <a:buFont typeface="Wingdings" panose="05000000000000000000" pitchFamily="2" charset="2"/>
              <a:buChar char="§"/>
              <a:defRPr/>
            </a:pPr>
            <a:r>
              <a:rPr lang="en-US" sz="4000" dirty="0" err="1"/>
              <a:t>Composé</a:t>
            </a:r>
            <a:r>
              <a:rPr lang="en-US" sz="4000" dirty="0"/>
              <a:t> de 4 types </a:t>
            </a:r>
            <a:r>
              <a:rPr lang="en-US" sz="4000" dirty="0" err="1"/>
              <a:t>d’unités</a:t>
            </a:r>
            <a:r>
              <a:rPr lang="en-US" sz="4000" dirty="0"/>
              <a:t> de reconnaissance (“</a:t>
            </a:r>
            <a:r>
              <a:rPr lang="en-US" sz="4000" dirty="0" err="1"/>
              <a:t>démons</a:t>
            </a:r>
            <a:r>
              <a:rPr lang="en-US" sz="4000" dirty="0"/>
              <a:t>”)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473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3026091" y="-2"/>
            <a:ext cx="18600388" cy="707886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800000"/>
              </a:buClr>
              <a:defRPr/>
            </a:pPr>
            <a:r>
              <a:rPr lang="en-US" sz="4000" b="1" dirty="0" err="1"/>
              <a:t>Pandémonium</a:t>
            </a:r>
            <a:r>
              <a:rPr lang="en-US" sz="4000" b="1" dirty="0"/>
              <a:t> : “</a:t>
            </a:r>
            <a:r>
              <a:rPr lang="en-US" sz="4000" b="1" dirty="0" err="1"/>
              <a:t>tous</a:t>
            </a:r>
            <a:r>
              <a:rPr lang="en-US" sz="4000" b="1" dirty="0"/>
              <a:t> les </a:t>
            </a:r>
            <a:r>
              <a:rPr lang="en-US" sz="4000" b="1" dirty="0" err="1"/>
              <a:t>démons</a:t>
            </a:r>
            <a:r>
              <a:rPr lang="en-US" sz="4000" b="1" dirty="0"/>
              <a:t>” (Selfridge, 1959).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6E089C3-9C13-4440-ABC5-93437333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26091" y="1061883"/>
            <a:ext cx="18600388" cy="1154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46B6B9ED-1393-41FC-9485-D9E349AE1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26091" y="12608835"/>
            <a:ext cx="5217454" cy="20215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AutoNum type="arabicPeriod"/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 Les démons d’image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reçoivent l’entrée visuelle "R"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C672030C-F017-4E03-B554-02F825F95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1362" y="12608834"/>
            <a:ext cx="3990669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2. Les démons des caractéristiques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crient si leur caractéristique est activée.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A39AF796-ABC2-4E7F-A24D-878E4372B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9306" y="12608834"/>
            <a:ext cx="3990669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3. Les démons cognitifs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crient proportion. au signal reçu des démons des caractéristiques.</a:t>
            </a:r>
            <a:endParaRPr lang="en-US" altLang="fr-FR" sz="32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8B861374-8F90-4FAE-A95E-B688938AC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974" y="12608834"/>
            <a:ext cx="5474323" cy="3316966"/>
          </a:xfrm>
          <a:prstGeom prst="rect">
            <a:avLst/>
          </a:prstGeom>
          <a:solidFill>
            <a:srgbClr val="C00000"/>
          </a:solidFill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Poornut" pitchFamily="2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Poornut" pitchFamily="2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Poornut" pitchFamily="2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oornut" pitchFamily="2" charset="0"/>
              </a:defRPr>
            </a:lvl9pPr>
          </a:lstStyle>
          <a:p>
            <a:r>
              <a:rPr lang="fr-CA" altLang="fr-FR" sz="3200" b="1" dirty="0">
                <a:solidFill>
                  <a:schemeClr val="bg1"/>
                </a:solidFill>
                <a:latin typeface="Verdana" pitchFamily="34" charset="0"/>
              </a:rPr>
              <a:t>4.Le démon de décision </a:t>
            </a: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écoute les démons cognitifs.</a:t>
            </a:r>
          </a:p>
          <a:p>
            <a:endParaRPr lang="fr-CA" altLang="fr-FR" sz="1600" dirty="0">
              <a:solidFill>
                <a:schemeClr val="bg1"/>
              </a:solidFill>
              <a:latin typeface="Verdana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fr-CA" altLang="fr-FR" sz="3200" dirty="0">
                <a:solidFill>
                  <a:schemeClr val="bg1"/>
                </a:solidFill>
                <a:latin typeface="Verdana" pitchFamily="34" charset="0"/>
              </a:rPr>
              <a:t>Il choisit "R" car ce démon cognitif crie le plus fort</a:t>
            </a:r>
            <a:r>
              <a:rPr lang="en-US" altLang="fr-FR" sz="3200" dirty="0">
                <a:solidFill>
                  <a:schemeClr val="bg1"/>
                </a:solidFill>
                <a:latin typeface="Verdana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1909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1. PANDEMONIUM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7232749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/>
              <a:t>Arguments </a:t>
            </a:r>
            <a:r>
              <a:rPr lang="en-US" altLang="fr-FR" sz="4000" b="1" dirty="0" err="1"/>
              <a:t>soutenant</a:t>
            </a:r>
            <a:r>
              <a:rPr lang="en-US" altLang="fr-FR" sz="4000" b="1" dirty="0"/>
              <a:t> le pandemonium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fr-FR" sz="4000" dirty="0"/>
              <a:t>Puissance :</a:t>
            </a: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r-FR" sz="3600" dirty="0" err="1"/>
              <a:t>Parcimonieux</a:t>
            </a:r>
            <a:r>
              <a:rPr lang="en-US" altLang="fr-FR" sz="3600" dirty="0"/>
              <a:t>.</a:t>
            </a:r>
          </a:p>
          <a:p>
            <a:pPr marL="1485900" lvl="2" indent="-5715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fr-FR" sz="3600" dirty="0"/>
              <a:t>Avec ensemble </a:t>
            </a:r>
            <a:r>
              <a:rPr lang="en-US" altLang="fr-FR" sz="3600" dirty="0" err="1"/>
              <a:t>fini</a:t>
            </a:r>
            <a:r>
              <a:rPr lang="en-US" altLang="fr-FR" sz="3600" dirty="0"/>
              <a:t> de </a:t>
            </a:r>
            <a:r>
              <a:rPr lang="en-US" altLang="fr-FR" sz="3600" dirty="0" err="1"/>
              <a:t>détecteurs</a:t>
            </a:r>
            <a:r>
              <a:rPr lang="en-US" altLang="fr-FR" sz="3600" dirty="0"/>
              <a:t> de </a:t>
            </a:r>
            <a:r>
              <a:rPr lang="en-US" altLang="fr-FR" sz="3600" dirty="0" err="1"/>
              <a:t>caractéristiques</a:t>
            </a:r>
            <a:r>
              <a:rPr lang="en-US" altLang="fr-FR" sz="3600" dirty="0"/>
              <a:t>, reconnaissance possible d’un </a:t>
            </a:r>
            <a:r>
              <a:rPr lang="en-US" altLang="fr-FR" sz="3600" dirty="0" err="1"/>
              <a:t>nombre</a:t>
            </a:r>
            <a:r>
              <a:rPr lang="en-US" altLang="fr-FR" sz="3600" dirty="0"/>
              <a:t> </a:t>
            </a:r>
            <a:r>
              <a:rPr lang="en-US" altLang="fr-FR" sz="3600" dirty="0" err="1"/>
              <a:t>potentiellement</a:t>
            </a:r>
            <a:r>
              <a:rPr lang="en-US" altLang="fr-FR" sz="3600" dirty="0"/>
              <a:t> </a:t>
            </a:r>
            <a:r>
              <a:rPr lang="en-US" altLang="fr-FR" sz="3600" dirty="0" err="1"/>
              <a:t>infini</a:t>
            </a:r>
            <a:r>
              <a:rPr lang="en-US" altLang="fr-FR" sz="3600" dirty="0"/>
              <a:t> </a:t>
            </a:r>
            <a:r>
              <a:rPr lang="en-US" altLang="fr-FR" sz="3600" dirty="0" err="1"/>
              <a:t>d’objets</a:t>
            </a:r>
            <a:r>
              <a:rPr lang="en-US" altLang="fr-FR" sz="3600" dirty="0"/>
              <a:t> (</a:t>
            </a:r>
            <a:r>
              <a:rPr lang="en-US" altLang="fr-FR" sz="3600" dirty="0" err="1"/>
              <a:t>tels</a:t>
            </a:r>
            <a:r>
              <a:rPr lang="en-US" altLang="fr-FR" sz="3600" dirty="0"/>
              <a:t> que </a:t>
            </a:r>
            <a:r>
              <a:rPr lang="en-US" altLang="fr-FR" sz="3600" dirty="0" err="1"/>
              <a:t>lettres</a:t>
            </a:r>
            <a:r>
              <a:rPr lang="en-US" altLang="fr-FR" sz="3600" dirty="0"/>
              <a:t> </a:t>
            </a:r>
            <a:r>
              <a:rPr lang="en-US" altLang="fr-FR" sz="3600" dirty="0" err="1"/>
              <a:t>ou</a:t>
            </a:r>
            <a:r>
              <a:rPr lang="en-US" altLang="fr-FR" sz="3600" dirty="0"/>
              <a:t> mots).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fr-FR" sz="4000" dirty="0"/>
          </a:p>
          <a:p>
            <a:pPr marL="571500" indent="-5715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fr-FR" sz="4000" dirty="0"/>
              <a:t>Support </a:t>
            </a:r>
            <a:r>
              <a:rPr lang="en-US" altLang="fr-FR" sz="4000" dirty="0" err="1"/>
              <a:t>neurologique</a:t>
            </a:r>
            <a:r>
              <a:rPr lang="en-US" altLang="fr-FR" sz="4000" dirty="0"/>
              <a:t>.: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Basé sur les résultats d’</a:t>
            </a:r>
            <a:r>
              <a:rPr lang="fr-CA" altLang="fr-FR" sz="3600" dirty="0" err="1"/>
              <a:t>Hubel</a:t>
            </a:r>
            <a:r>
              <a:rPr lang="fr-CA" altLang="fr-FR" sz="3600" dirty="0"/>
              <a:t> &amp; Wiesel.</a:t>
            </a:r>
          </a:p>
          <a:p>
            <a:pPr lvl="4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Cellules simples et complexes.</a:t>
            </a:r>
          </a:p>
          <a:p>
            <a:pPr lvl="6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fr-CA" altLang="fr-FR" sz="3600" dirty="0"/>
              <a:t>Détecteurs de caractéristiques.</a:t>
            </a:r>
            <a:endParaRPr lang="en-US" altLang="fr-FR" sz="3600" dirty="0"/>
          </a:p>
        </p:txBody>
      </p:sp>
    </p:spTree>
    <p:extLst>
      <p:ext uri="{BB962C8B-B14F-4D97-AF65-F5344CB8AC3E}">
        <p14:creationId xmlns:p14="http://schemas.microsoft.com/office/powerpoint/2010/main" val="347015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272111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PECREPTRON</a:t>
            </a:r>
          </a:p>
        </p:txBody>
      </p:sp>
    </p:spTree>
    <p:extLst>
      <p:ext uri="{BB962C8B-B14F-4D97-AF65-F5344CB8AC3E}">
        <p14:creationId xmlns:p14="http://schemas.microsoft.com/office/powerpoint/2010/main" val="321928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0" y="-70788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/>
              <a:t>2. PERCEPTRON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6B5873-081D-4DC7-8B0F-202256DDFDB0}"/>
              </a:ext>
            </a:extLst>
          </p:cNvPr>
          <p:cNvSpPr txBox="1"/>
          <p:nvPr/>
        </p:nvSpPr>
        <p:spPr>
          <a:xfrm>
            <a:off x="-1" y="-2"/>
            <a:ext cx="12192001" cy="12341840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fr-FR" sz="4000" b="1" dirty="0" err="1"/>
              <a:t>Introduit</a:t>
            </a:r>
            <a:r>
              <a:rPr lang="en-US" altLang="fr-FR" sz="4000" b="1" dirty="0"/>
              <a:t> par Rosenblatt (1957)</a:t>
            </a:r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endParaRPr lang="en-US" altLang="fr-FR" sz="4000" b="1" dirty="0"/>
          </a:p>
          <a:p>
            <a:pPr>
              <a:spcBef>
                <a:spcPct val="0"/>
              </a:spcBef>
            </a:pPr>
            <a:r>
              <a:rPr lang="en-US" altLang="fr-FR" sz="4000" dirty="0" err="1"/>
              <a:t>Inpsiré</a:t>
            </a:r>
            <a:r>
              <a:rPr lang="en-US" altLang="fr-FR" sz="4000" dirty="0"/>
              <a:t> (</a:t>
            </a:r>
            <a:r>
              <a:rPr lang="en-US" altLang="fr-FR" sz="4000" dirty="0" err="1"/>
              <a:t>grossièrement</a:t>
            </a:r>
            <a:r>
              <a:rPr lang="en-US" altLang="fr-FR" sz="4000" dirty="0"/>
              <a:t>) par un </a:t>
            </a:r>
            <a:r>
              <a:rPr lang="en-US" altLang="fr-FR" sz="4000" dirty="0" err="1"/>
              <a:t>neurone</a:t>
            </a:r>
            <a:r>
              <a:rPr lang="en-US" altLang="fr-FR" sz="4000" dirty="0"/>
              <a:t> </a:t>
            </a:r>
            <a:r>
              <a:rPr lang="en-US" altLang="fr-FR" sz="4000" dirty="0" err="1"/>
              <a:t>biologique</a:t>
            </a:r>
            <a:r>
              <a:rPr lang="en-US" altLang="fr-FR" sz="4000" dirty="0"/>
              <a:t>.</a:t>
            </a:r>
          </a:p>
          <a:p>
            <a:pPr>
              <a:spcBef>
                <a:spcPct val="0"/>
              </a:spcBef>
            </a:pPr>
            <a:endParaRPr lang="en-US" altLang="fr-FR" sz="3600" dirty="0"/>
          </a:p>
        </p:txBody>
      </p:sp>
      <p:pic>
        <p:nvPicPr>
          <p:cNvPr id="1032" name="Picture 8" descr="Résultats de recherche d'images pour « neuron »">
            <a:extLst>
              <a:ext uri="{FF2B5EF4-FFF2-40B4-BE49-F238E27FC236}">
                <a16:creationId xmlns:a16="http://schemas.microsoft.com/office/drawing/2014/main" id="{0DFDA59B-55D6-4270-9BD9-07C56D117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9" t="-689" r="35923" b="689"/>
          <a:stretch/>
        </p:blipFill>
        <p:spPr bwMode="auto">
          <a:xfrm>
            <a:off x="3428664" y="11406326"/>
            <a:ext cx="8801088" cy="780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B0C57BC-3EE6-4A2D-84DA-BF69E0B6F138}"/>
              </a:ext>
            </a:extLst>
          </p:cNvPr>
          <p:cNvGrpSpPr/>
          <p:nvPr/>
        </p:nvGrpSpPr>
        <p:grpSpPr>
          <a:xfrm>
            <a:off x="-1" y="938716"/>
            <a:ext cx="12309877" cy="9427881"/>
            <a:chOff x="-104098" y="1394974"/>
            <a:chExt cx="12309877" cy="9427881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60271D5-6CB5-489A-8B50-D8D9DCED9958}"/>
                </a:ext>
              </a:extLst>
            </p:cNvPr>
            <p:cNvGrpSpPr/>
            <p:nvPr/>
          </p:nvGrpSpPr>
          <p:grpSpPr>
            <a:xfrm>
              <a:off x="-104098" y="3917804"/>
              <a:ext cx="12309877" cy="6905051"/>
              <a:chOff x="-104098" y="1212704"/>
              <a:chExt cx="12309877" cy="6905051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A62A983-51C5-4684-8144-CB03C7C3B003}"/>
                  </a:ext>
                </a:extLst>
              </p:cNvPr>
              <p:cNvSpPr/>
              <p:nvPr/>
            </p:nvSpPr>
            <p:spPr>
              <a:xfrm>
                <a:off x="6095999" y="3193141"/>
                <a:ext cx="3102176" cy="3102176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E154141-34AD-41DC-9468-D038C6EABA10}"/>
                  </a:ext>
                </a:extLst>
              </p:cNvPr>
              <p:cNvCxnSpPr>
                <a:cxnSpLocks/>
                <a:stCxn id="61" idx="0"/>
                <a:endCxn id="61" idx="4"/>
              </p:cNvCxnSpPr>
              <p:nvPr/>
            </p:nvCxnSpPr>
            <p:spPr>
              <a:xfrm>
                <a:off x="7647087" y="3193141"/>
                <a:ext cx="0" cy="31021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24749DE-A37C-452A-899B-ABC9D23AB14B}"/>
                  </a:ext>
                </a:extLst>
              </p:cNvPr>
              <p:cNvSpPr/>
              <p:nvPr/>
            </p:nvSpPr>
            <p:spPr>
              <a:xfrm>
                <a:off x="928180" y="1212704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61430D6-13C5-4486-8AB0-EF5CC0FB3377}"/>
                  </a:ext>
                </a:extLst>
              </p:cNvPr>
              <p:cNvSpPr/>
              <p:nvPr/>
            </p:nvSpPr>
            <p:spPr>
              <a:xfrm>
                <a:off x="928180" y="3726511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DCA69B-4240-4389-99E8-AAC10CC7E764}"/>
                  </a:ext>
                </a:extLst>
              </p:cNvPr>
              <p:cNvSpPr/>
              <p:nvPr/>
            </p:nvSpPr>
            <p:spPr>
              <a:xfrm>
                <a:off x="928180" y="6240318"/>
                <a:ext cx="1877437" cy="18774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3617F9B-F534-476E-B883-139800F11379}"/>
                  </a:ext>
                </a:extLst>
              </p:cNvPr>
              <p:cNvCxnSpPr>
                <a:cxnSpLocks/>
                <a:stCxn id="63" idx="6"/>
                <a:endCxn id="61" idx="1"/>
              </p:cNvCxnSpPr>
              <p:nvPr/>
            </p:nvCxnSpPr>
            <p:spPr>
              <a:xfrm>
                <a:off x="2805617" y="2151423"/>
                <a:ext cx="3744685" cy="1496021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ADE13D9-9FFA-4533-877E-F9973D1BA7C8}"/>
                  </a:ext>
                </a:extLst>
              </p:cNvPr>
              <p:cNvCxnSpPr>
                <a:cxnSpLocks/>
                <a:stCxn id="64" idx="6"/>
                <a:endCxn id="61" idx="2"/>
              </p:cNvCxnSpPr>
              <p:nvPr/>
            </p:nvCxnSpPr>
            <p:spPr>
              <a:xfrm>
                <a:off x="2805617" y="4665230"/>
                <a:ext cx="3290382" cy="78999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D13719E-871D-41EB-BEC1-F9A7E92CF417}"/>
                  </a:ext>
                </a:extLst>
              </p:cNvPr>
              <p:cNvCxnSpPr>
                <a:cxnSpLocks/>
                <a:stCxn id="65" idx="6"/>
                <a:endCxn id="61" idx="3"/>
              </p:cNvCxnSpPr>
              <p:nvPr/>
            </p:nvCxnSpPr>
            <p:spPr>
              <a:xfrm flipV="1">
                <a:off x="2805617" y="5841014"/>
                <a:ext cx="3744685" cy="1338023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CE0CBA8-6A42-4050-8A83-9BAA4FFD90BB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CCE0CBA8-6A42-4050-8A83-9BAA4FFD90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545889"/>
                    <a:ext cx="1166644" cy="70788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EB954D6-81DB-4BA3-B909-6192FF648E7C}"/>
                      </a:ext>
                    </a:extLst>
                  </p:cNvPr>
                  <p:cNvSpPr txBox="1"/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6EB954D6-81DB-4BA3-B909-6192FF648E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4185" y="4227601"/>
                    <a:ext cx="1166644" cy="7078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392E3E5-A9C5-4D4D-9C35-A6A6AD3D2FD0}"/>
                      </a:ext>
                    </a:extLst>
                  </p:cNvPr>
                  <p:cNvSpPr txBox="1"/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1392E3E5-A9C5-4D4D-9C35-A6A6AD3D2F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4098" y="6741408"/>
                    <a:ext cx="1166644" cy="70788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01504BC-0E64-4CAF-A70B-0E52F1B89D3A}"/>
                      </a:ext>
                    </a:extLst>
                  </p:cNvPr>
                  <p:cNvSpPr txBox="1"/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01504BC-0E64-4CAF-A70B-0E52F1B89D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8220" y="4390286"/>
                    <a:ext cx="1166644" cy="7078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3044012-110D-4007-84E0-0FB6533E6466}"/>
                      </a:ext>
                    </a:extLst>
                  </p:cNvPr>
                  <p:cNvSpPr txBox="1"/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3044012-110D-4007-84E0-0FB6533E64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9157" y="4390286"/>
                    <a:ext cx="1166644" cy="70788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3DEF7A74-6540-4136-8D4D-B75DA58622BC}"/>
                  </a:ext>
                </a:extLst>
              </p:cNvPr>
              <p:cNvCxnSpPr>
                <a:cxnSpLocks/>
                <a:stCxn id="61" idx="6"/>
              </p:cNvCxnSpPr>
              <p:nvPr/>
            </p:nvCxnSpPr>
            <p:spPr>
              <a:xfrm>
                <a:off x="9198175" y="4744229"/>
                <a:ext cx="2065645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D9785A7-1B92-4323-92AE-3C95D57AB7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CA" sz="40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4D9785A7-1B92-4323-92AE-3C95D57AB7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9135" y="4272680"/>
                    <a:ext cx="1166644" cy="70788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1BB65E7-7E8D-4F31-A440-B5DD17CD4316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61BB65E7-7E8D-4F31-A440-B5DD17CD43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4590" y="2151422"/>
                    <a:ext cx="1166644" cy="70788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5850BEB-BE39-4B8C-ABED-E0B7EF378A0A}"/>
                      </a:ext>
                    </a:extLst>
                  </p:cNvPr>
                  <p:cNvSpPr txBox="1"/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95850BEB-BE39-4B8C-ABED-E0B7EF378A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1590" y="3805511"/>
                    <a:ext cx="1166644" cy="70788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9B09A31-2890-4363-A211-CA54FDA12AFA}"/>
                      </a:ext>
                    </a:extLst>
                  </p:cNvPr>
                  <p:cNvSpPr txBox="1"/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CA" sz="4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sz="4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fr-CA" dirty="0"/>
                  </a:p>
                </p:txBody>
              </p:sp>
            </mc:Choice>
            <mc:Fallback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89B09A31-2890-4363-A211-CA54FDA12A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8819" y="5452115"/>
                    <a:ext cx="1166644" cy="70788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804998C-09E4-415C-8C9C-16ABB5B1F8C3}"/>
                </a:ext>
              </a:extLst>
            </p:cNvPr>
            <p:cNvSpPr/>
            <p:nvPr/>
          </p:nvSpPr>
          <p:spPr>
            <a:xfrm>
              <a:off x="3558026" y="1742270"/>
              <a:ext cx="1877437" cy="187743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2ECE739-790A-49B2-91A1-97D51DF56D30}"/>
                </a:ext>
              </a:extLst>
            </p:cNvPr>
            <p:cNvCxnSpPr>
              <a:cxnSpLocks/>
              <a:stCxn id="57" idx="5"/>
              <a:endCxn id="61" idx="0"/>
            </p:cNvCxnSpPr>
            <p:nvPr/>
          </p:nvCxnSpPr>
          <p:spPr>
            <a:xfrm>
              <a:off x="5160519" y="3344763"/>
              <a:ext cx="2486568" cy="255347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DB4D1E-8BBB-4DCD-9737-29C1ABD29809}"/>
                    </a:ext>
                  </a:extLst>
                </p:cNvPr>
                <p:cNvSpPr txBox="1"/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sz="4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22DB4D1E-8BBB-4DCD-9737-29C1ABD29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245" y="1394974"/>
                  <a:ext cx="1166644" cy="70788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AC39C9-0C6B-48A1-ACC3-341A87BED779}"/>
                    </a:ext>
                  </a:extLst>
                </p:cNvPr>
                <p:cNvSpPr txBox="1"/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fr-CA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AC39C9-0C6B-48A1-ACC3-341A87BED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6980" y="3563861"/>
                  <a:ext cx="1166644" cy="70788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010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11017</TotalTime>
  <Words>848</Words>
  <Application>Microsoft Office PowerPoint</Application>
  <PresentationFormat>Widescreen</PresentationFormat>
  <Paragraphs>274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695</cp:revision>
  <dcterms:created xsi:type="dcterms:W3CDTF">2019-10-19T13:38:13Z</dcterms:created>
  <dcterms:modified xsi:type="dcterms:W3CDTF">2019-11-29T18:00:56Z</dcterms:modified>
</cp:coreProperties>
</file>